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713" r:id="rId2"/>
  </p:sldMasterIdLst>
  <p:notesMasterIdLst>
    <p:notesMasterId r:id="rId24"/>
  </p:notesMasterIdLst>
  <p:sldIdLst>
    <p:sldId id="256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76" r:id="rId11"/>
    <p:sldId id="266" r:id="rId12"/>
    <p:sldId id="267" r:id="rId13"/>
    <p:sldId id="280" r:id="rId14"/>
    <p:sldId id="279" r:id="rId15"/>
    <p:sldId id="278" r:id="rId16"/>
    <p:sldId id="277" r:id="rId17"/>
    <p:sldId id="281" r:id="rId18"/>
    <p:sldId id="275" r:id="rId19"/>
    <p:sldId id="282" r:id="rId20"/>
    <p:sldId id="272" r:id="rId21"/>
    <p:sldId id="283" r:id="rId22"/>
    <p:sldId id="274" r:id="rId23"/>
  </p:sldIdLst>
  <p:sldSz cx="9144000" cy="6858000" type="screen4x3"/>
  <p:notesSz cx="7559675" cy="10691813"/>
  <p:defaultTextStyle>
    <a:defPPr>
      <a:defRPr lang="en-GB"/>
    </a:defPPr>
    <a:lvl1pPr algn="l" defTabSz="449263" rtl="0" fontAlgn="base" hangingPunct="0">
      <a:lnSpc>
        <a:spcPct val="104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DejaVu Sans" charset="0"/>
        <a:cs typeface="DejaVu Sans" charset="0"/>
      </a:defRPr>
    </a:lvl1pPr>
    <a:lvl2pPr marL="742950" indent="-285750" algn="l" defTabSz="449263" rtl="0" fontAlgn="base" hangingPunct="0">
      <a:lnSpc>
        <a:spcPct val="104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DejaVu Sans" charset="0"/>
        <a:cs typeface="DejaVu Sans" charset="0"/>
      </a:defRPr>
    </a:lvl2pPr>
    <a:lvl3pPr marL="1143000" indent="-228600" algn="l" defTabSz="449263" rtl="0" fontAlgn="base" hangingPunct="0">
      <a:lnSpc>
        <a:spcPct val="104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DejaVu Sans" charset="0"/>
        <a:cs typeface="DejaVu Sans" charset="0"/>
      </a:defRPr>
    </a:lvl3pPr>
    <a:lvl4pPr marL="1600200" indent="-228600" algn="l" defTabSz="449263" rtl="0" fontAlgn="base" hangingPunct="0">
      <a:lnSpc>
        <a:spcPct val="104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DejaVu Sans" charset="0"/>
        <a:cs typeface="DejaVu Sans" charset="0"/>
      </a:defRPr>
    </a:lvl4pPr>
    <a:lvl5pPr marL="2057400" indent="-228600" algn="l" defTabSz="449263" rtl="0" fontAlgn="base" hangingPunct="0">
      <a:lnSpc>
        <a:spcPct val="104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DejaVu Sans" charset="0"/>
        <a:cs typeface="DejaVu Sans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DejaVu Sans" charset="0"/>
        <a:cs typeface="DejaVu Sans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DejaVu Sans" charset="0"/>
        <a:cs typeface="DejaVu Sans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DejaVu Sans" charset="0"/>
        <a:cs typeface="DejaVu Sans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DejaVu Sans" charset="0"/>
        <a:cs typeface="DejaVu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74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6146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" noProof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81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2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9900" y="0"/>
            <a:ext cx="32781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2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81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2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9900" y="10156825"/>
            <a:ext cx="32781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2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98EFC9E2-F511-45F0-9986-5772568FF2B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60727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/>
            <a:fld id="{BC5D1D29-662E-4969-9A7C-F470B0B28407}" type="slidenum">
              <a:rPr lang="es-ES">
                <a:solidFill>
                  <a:srgbClr val="000000"/>
                </a:solidFill>
                <a:latin typeface="Times New Roman" pitchFamily="16" charset="0"/>
              </a:rPr>
              <a:pPr eaLnBrk="1"/>
              <a:t>1</a:t>
            </a:fld>
            <a:endParaRPr lang="es-E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96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/>
            <a:fld id="{0BEC5163-232E-4254-9EDF-B8D7F2C8B9B0}" type="slidenum">
              <a:rPr lang="es-ES">
                <a:solidFill>
                  <a:srgbClr val="000000"/>
                </a:solidFill>
                <a:latin typeface="Times New Roman" pitchFamily="16" charset="0"/>
              </a:rPr>
              <a:pPr eaLnBrk="1"/>
              <a:t>11</a:t>
            </a:fld>
            <a:endParaRPr lang="es-E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399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/>
            <a:fld id="{A90C4E32-DAEE-44C0-A0E3-24E3FD5B407A}" type="slidenum">
              <a:rPr lang="es-ES">
                <a:solidFill>
                  <a:srgbClr val="000000"/>
                </a:solidFill>
                <a:latin typeface="Times New Roman" pitchFamily="16" charset="0"/>
              </a:rPr>
              <a:pPr eaLnBrk="1"/>
              <a:t>19</a:t>
            </a:fld>
            <a:endParaRPr lang="es-E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096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/>
            <a:fld id="{BA486F7D-3E10-41F9-9FE2-66B1475E0137}" type="slidenum">
              <a:rPr lang="es-ES">
                <a:solidFill>
                  <a:srgbClr val="000000"/>
                </a:solidFill>
                <a:latin typeface="Times New Roman" pitchFamily="16" charset="0"/>
              </a:rPr>
              <a:pPr eaLnBrk="1"/>
              <a:t>21</a:t>
            </a:fld>
            <a:endParaRPr lang="es-E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198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/>
            <a:fld id="{81D66B9A-06F8-4906-9509-FFE232537C57}" type="slidenum">
              <a:rPr lang="es-ES">
                <a:solidFill>
                  <a:srgbClr val="000000"/>
                </a:solidFill>
                <a:latin typeface="Times New Roman" pitchFamily="16" charset="0"/>
              </a:rPr>
              <a:pPr eaLnBrk="1"/>
              <a:t>2</a:t>
            </a:fld>
            <a:endParaRPr lang="es-E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307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/>
            <a:fld id="{7A180554-C22F-4BEE-9EBD-ACE79CD799F6}" type="slidenum">
              <a:rPr lang="es-ES">
                <a:solidFill>
                  <a:srgbClr val="000000"/>
                </a:solidFill>
                <a:latin typeface="Times New Roman" pitchFamily="16" charset="0"/>
              </a:rPr>
              <a:pPr eaLnBrk="1"/>
              <a:t>3</a:t>
            </a:fld>
            <a:endParaRPr lang="es-E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317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/>
            <a:fld id="{1F846161-DD5C-477B-8BE4-D4FC8E3404AB}" type="slidenum">
              <a:rPr lang="es-ES">
                <a:solidFill>
                  <a:srgbClr val="000000"/>
                </a:solidFill>
                <a:latin typeface="Times New Roman" pitchFamily="16" charset="0"/>
              </a:rPr>
              <a:pPr eaLnBrk="1"/>
              <a:t>4</a:t>
            </a:fld>
            <a:endParaRPr lang="es-E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3277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/>
            <a:fld id="{658E26F8-1935-4727-8F66-7A7E5808EEF6}" type="slidenum">
              <a:rPr lang="es-ES">
                <a:solidFill>
                  <a:srgbClr val="000000"/>
                </a:solidFill>
                <a:latin typeface="Times New Roman" pitchFamily="16" charset="0"/>
              </a:rPr>
              <a:pPr eaLnBrk="1"/>
              <a:t>5</a:t>
            </a:fld>
            <a:endParaRPr lang="es-E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3379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/>
            <a:fld id="{B951DAF4-3091-4779-A07A-BBDB92A0F92B}" type="slidenum">
              <a:rPr lang="es-ES">
                <a:solidFill>
                  <a:srgbClr val="000000"/>
                </a:solidFill>
                <a:latin typeface="Times New Roman" pitchFamily="16" charset="0"/>
              </a:rPr>
              <a:pPr eaLnBrk="1"/>
              <a:t>6</a:t>
            </a:fld>
            <a:endParaRPr lang="es-E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348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/>
            <a:fld id="{A0B3F2BB-4C5A-43BE-9807-E3D26A9EE20A}" type="slidenum">
              <a:rPr lang="es-ES">
                <a:solidFill>
                  <a:srgbClr val="000000"/>
                </a:solidFill>
                <a:latin typeface="Times New Roman" pitchFamily="16" charset="0"/>
              </a:rPr>
              <a:pPr eaLnBrk="1"/>
              <a:t>7</a:t>
            </a:fld>
            <a:endParaRPr lang="es-E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368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/>
            <a:fld id="{E7127B3A-97F3-45D1-A641-D0174528295A}" type="slidenum">
              <a:rPr lang="es-ES">
                <a:solidFill>
                  <a:srgbClr val="000000"/>
                </a:solidFill>
                <a:latin typeface="Times New Roman" pitchFamily="16" charset="0"/>
              </a:rPr>
              <a:pPr eaLnBrk="1"/>
              <a:t>8</a:t>
            </a:fld>
            <a:endParaRPr lang="es-E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378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/>
            <a:fld id="{96BED540-5428-49D3-8301-01B1B719FFC1}" type="slidenum">
              <a:rPr lang="es-ES">
                <a:solidFill>
                  <a:srgbClr val="000000"/>
                </a:solidFill>
                <a:latin typeface="Times New Roman" pitchFamily="16" charset="0"/>
              </a:rPr>
              <a:pPr eaLnBrk="1"/>
              <a:t>10</a:t>
            </a:fld>
            <a:endParaRPr lang="es-E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389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3544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1047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85628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628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5144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8013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8099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5/29/2016</a:t>
            </a:fld>
            <a:endParaRPr lang="en-U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69E29E33-B620-47F9-BB04-8846C2A5AFCC}" type="slidenum">
              <a:rPr kumimoji="0" lang="en-US" smtClean="0"/>
              <a:pPr eaLnBrk="1" latinLnBrk="0" hangingPunct="1"/>
              <a:t>‹Nº›</a:t>
            </a:fld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5/29/2016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69E29E33-B620-47F9-BB04-8846C2A5AFCC}" type="slidenum">
              <a:rPr kumimoji="0" lang="en-US" smtClean="0"/>
              <a:pPr eaLnBrk="1" latinLnBrk="0" hangingPunct="1"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5/29/2016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 eaLnBrk="1" latinLnBrk="0" hangingPunct="1"/>
            <a:fld id="{69E29E33-B620-47F9-BB04-8846C2A5AFCC}" type="slidenum">
              <a:rPr kumimoji="0" lang="en-US" smtClean="0"/>
              <a:pPr eaLnBrk="1" latinLnBrk="0" hangingPunct="1"/>
              <a:t>‹Nº›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5/29/2016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69E29E33-B620-47F9-BB04-8846C2A5AFCC}" type="slidenum">
              <a:rPr kumimoji="0" lang="en-US" smtClean="0"/>
              <a:pPr eaLnBrk="1" latinLnBrk="0" hangingPunct="1"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5/29/2016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69E29E33-B620-47F9-BB04-8846C2A5AFCC}" type="slidenum">
              <a:rPr kumimoji="0" lang="en-US" smtClean="0"/>
              <a:pPr eaLnBrk="1" latinLnBrk="0" hangingPunct="1"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5/29/2016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69E29E33-B620-47F9-BB04-8846C2A5AFCC}" type="slidenum">
              <a:rPr kumimoji="0" lang="en-US" smtClean="0"/>
              <a:pPr eaLnBrk="1" latinLnBrk="0" hangingPunct="1"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5/29/2016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69E29E33-B620-47F9-BB04-8846C2A5AFCC}" type="slidenum">
              <a:rPr kumimoji="0" lang="en-US" smtClean="0"/>
              <a:pPr eaLnBrk="1" latinLnBrk="0" hangingPunct="1"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82479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5/29/2016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69E29E33-B620-47F9-BB04-8846C2A5AFCC}" type="slidenum">
              <a:rPr kumimoji="0" lang="en-US" smtClean="0"/>
              <a:pPr eaLnBrk="1" latinLnBrk="0" hangingPunct="1"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s-E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Haga clic en el icono para agregar una imagen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5/29/2016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69E29E33-B620-47F9-BB04-8846C2A5AFCC}" type="slidenum">
              <a:rPr kumimoji="0" lang="en-US" smtClean="0"/>
              <a:pPr eaLnBrk="1" latinLnBrk="0" hangingPunct="1"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5/29/2016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69E29E33-B620-47F9-BB04-8846C2A5AFCC}" type="slidenum">
              <a:rPr kumimoji="0" lang="en-US" smtClean="0"/>
              <a:pPr eaLnBrk="1" latinLnBrk="0" hangingPunct="1"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5/29/2016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69E29E33-B620-47F9-BB04-8846C2A5AFCC}" type="slidenum">
              <a:rPr kumimoji="0" lang="en-US" smtClean="0"/>
              <a:pPr eaLnBrk="1" latinLnBrk="0" hangingPunct="1"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8013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1636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146352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6704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8234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4534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318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403059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34507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3124200" y="6356350"/>
            <a:ext cx="2894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Pulse para editar el formato del texto de título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Pulse para editar los formatos del texto del esquema</a:t>
            </a:r>
          </a:p>
          <a:p>
            <a:pPr lvl="1"/>
            <a:r>
              <a:rPr lang="en-GB" smtClean="0"/>
              <a:t>Segundo nivel del esquema</a:t>
            </a:r>
          </a:p>
          <a:p>
            <a:pPr lvl="2"/>
            <a:r>
              <a:rPr lang="en-GB" smtClean="0"/>
              <a:t>Tercer nivel del esquema</a:t>
            </a:r>
          </a:p>
          <a:p>
            <a:pPr lvl="3"/>
            <a:r>
              <a:rPr lang="en-GB" smtClean="0"/>
              <a:t>Cuarto nivel del esquema</a:t>
            </a:r>
          </a:p>
          <a:p>
            <a:pPr lvl="4"/>
            <a:r>
              <a:rPr lang="en-GB" smtClean="0"/>
              <a:t>Quinto nivel del esquema</a:t>
            </a:r>
          </a:p>
          <a:p>
            <a:pPr lvl="4"/>
            <a:r>
              <a:rPr lang="en-GB" smtClean="0"/>
              <a:t>Sexto nivel del esquema</a:t>
            </a:r>
          </a:p>
          <a:p>
            <a:pPr lvl="4"/>
            <a:r>
              <a:rPr lang="en-GB" smtClean="0"/>
              <a:t>Séptimo nivel del esquema</a:t>
            </a:r>
          </a:p>
          <a:p>
            <a:pPr lvl="4"/>
            <a:r>
              <a:rPr lang="en-GB" smtClean="0"/>
              <a:t>Octavo nivel del esquema</a:t>
            </a:r>
          </a:p>
          <a:p>
            <a:pPr lvl="4"/>
            <a:r>
              <a:rPr lang="en-GB" smtClean="0"/>
              <a:t>Noveno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2pPr>
      <a:lvl3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3pPr>
      <a:lvl4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4pPr>
      <a:lvl5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5pPr>
      <a:lvl6pPr marL="2514600" indent="-228600" algn="ctr" defTabSz="449263" rtl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6pPr>
      <a:lvl7pPr marL="2971800" indent="-228600" algn="ctr" defTabSz="449263" rtl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7pPr>
      <a:lvl8pPr marL="3429000" indent="-228600" algn="ctr" defTabSz="449263" rtl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8pPr>
      <a:lvl9pPr marL="3886200" indent="-228600" algn="ctr" defTabSz="449263" rtl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lnSpc>
          <a:spcPct val="104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04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5/29/2016</a:t>
            </a:fld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kumimoji="0"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eaLnBrk="1" latinLnBrk="0" hangingPunct="1"/>
            <a:fld id="{69E29E33-B620-47F9-BB04-8846C2A5AFCC}" type="slidenum">
              <a:rPr kumimoji="0" lang="en-US" smtClean="0"/>
              <a:pPr eaLnBrk="1" latinLnBrk="0" hangingPunct="1"/>
              <a:t>‹Nº›</a:t>
            </a:fld>
            <a:endParaRPr kumimoji="0" lang="en-US" dirty="0">
              <a:solidFill>
                <a:schemeClr val="tx1">
                  <a:shade val="50000"/>
                </a:scheme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ChangeArrowheads="1"/>
          </p:cNvSpPr>
          <p:nvPr/>
        </p:nvSpPr>
        <p:spPr bwMode="auto">
          <a:xfrm>
            <a:off x="684213" y="1484313"/>
            <a:ext cx="7772400" cy="365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s-ES" sz="37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+mj-ea"/>
                <a:cs typeface="+mj-cs"/>
              </a:rPr>
              <a:t>ERASMUS+: Mejorar a través de la internacionalización</a:t>
            </a: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s-ES" sz="1100" b="1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Calibri" charset="0"/>
              <a:ea typeface="+mj-ea"/>
              <a:cs typeface="+mj-cs"/>
            </a:endParaRP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s-ES" sz="37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+mj-ea"/>
                <a:cs typeface="+mj-cs"/>
              </a:rPr>
              <a:t>(PROYECTO 2015/17 DEL IES SANTA AURELIA)</a:t>
            </a:r>
          </a:p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s-ES" sz="3700" b="1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Calibri" charset="0"/>
              <a:ea typeface="+mj-ea"/>
              <a:cs typeface="+mj-cs"/>
            </a:endParaRPr>
          </a:p>
        </p:txBody>
      </p:sp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680625" y="4581128"/>
            <a:ext cx="7632203" cy="1026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s-ES" sz="28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+mj-ea"/>
                <a:cs typeface="+mj-cs"/>
              </a:rPr>
              <a:t>Dignes les </a:t>
            </a:r>
            <a:r>
              <a:rPr lang="es-ES" sz="2800" b="1" dirty="0" err="1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+mj-ea"/>
                <a:cs typeface="+mj-cs"/>
              </a:rPr>
              <a:t>bains</a:t>
            </a:r>
            <a:r>
              <a:rPr lang="es-ES" sz="28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+mj-ea"/>
                <a:cs typeface="+mj-cs"/>
              </a:rPr>
              <a:t>, Francia, noviembre de 2015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ChangeArrowheads="1"/>
          </p:cNvSpPr>
          <p:nvPr/>
        </p:nvSpPr>
        <p:spPr bwMode="auto">
          <a:xfrm>
            <a:off x="457200" y="273050"/>
            <a:ext cx="8074025" cy="130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37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+mj-ea"/>
                <a:cs typeface="+mj-cs"/>
              </a:rPr>
              <a:t>Bienvenida y reunión de trabajo</a:t>
            </a:r>
          </a:p>
        </p:txBody>
      </p:sp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323850" y="1412875"/>
            <a:ext cx="4535488" cy="666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s-ES" sz="28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+mj-ea"/>
                <a:cs typeface="+mj-cs"/>
              </a:rPr>
              <a:t>Después de almorzar ¡a las 12:00! vuelta al trabajo: nos trasladamos al Departamento de Sanitaria y esta vez nos centramos en los ciclos formativos y concretamente en el ciclo de enfermería.</a:t>
            </a: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s-ES" sz="28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+mj-ea"/>
                <a:cs typeface="+mj-cs"/>
              </a:rPr>
              <a:t>Ahora nos enfrentamos a un doble esfuerzo: luchar contra el deseo de dormir la siesta y hablar en inglés.</a:t>
            </a:r>
          </a:p>
        </p:txBody>
      </p:sp>
      <p:pic>
        <p:nvPicPr>
          <p:cNvPr id="16388" name="Picture 4" descr="D:\ERASMUS +\Modelos y documentos_Dignes_Francia\Despues de la movilidad\20151123_1339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00" y="903288"/>
            <a:ext cx="3321050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37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+mj-ea"/>
                <a:cs typeface="+mj-cs"/>
              </a:rPr>
              <a:t>Merece la pena destacar…</a:t>
            </a:r>
          </a:p>
        </p:txBody>
      </p:sp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34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+mj-ea"/>
                <a:cs typeface="+mj-cs"/>
              </a:rPr>
              <a:t>El contacto con otros compañeros: hemos tenido la oportunidad de cambiar impresiones con colegas no sólo de FP, sino de diversas asignaturas: inglés, filosofía, español, etc.</a:t>
            </a: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34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+mj-ea"/>
                <a:cs typeface="+mj-cs"/>
              </a:rPr>
              <a:t>Es grato comprobar cómo nos enfrentamos a problemas similares: la disciplina dentro del aula, la motivación del alumnado, los recursos, la Administración competente…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Título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28012" cy="1143000"/>
          </a:xfrm>
        </p:spPr>
        <p:txBody>
          <a:bodyPr>
            <a:normAutofit fontScale="90000"/>
          </a:bodyPr>
          <a:lstStyle/>
          <a:p>
            <a:pPr eaLnBrk="1"/>
            <a:r>
              <a:rPr lang="es-ES" dirty="0" smtClean="0">
                <a:latin typeface="Calibri" charset="0"/>
              </a:rPr>
              <a:t>En una entrevista </a:t>
            </a:r>
            <a:r>
              <a:rPr lang="es-ES" dirty="0" smtClean="0">
                <a:latin typeface="Calibri" charset="0"/>
              </a:rPr>
              <a:t>con </a:t>
            </a:r>
            <a:r>
              <a:rPr lang="es-ES" dirty="0" err="1" smtClean="0">
                <a:latin typeface="Calibri" charset="0"/>
              </a:rPr>
              <a:t>Saba</a:t>
            </a:r>
            <a:r>
              <a:rPr lang="es-ES" dirty="0" smtClean="0">
                <a:latin typeface="Calibri" charset="0"/>
              </a:rPr>
              <a:t>, </a:t>
            </a:r>
            <a:r>
              <a:rPr lang="es-ES" dirty="0" smtClean="0">
                <a:latin typeface="Calibri" charset="0"/>
              </a:rPr>
              <a:t>profesora de inglés</a:t>
            </a:r>
            <a:br>
              <a:rPr lang="es-ES" dirty="0" smtClean="0">
                <a:latin typeface="Calibri" charset="0"/>
              </a:rPr>
            </a:br>
            <a:endParaRPr lang="es-ES" dirty="0" smtClean="0"/>
          </a:p>
        </p:txBody>
      </p:sp>
      <p:pic>
        <p:nvPicPr>
          <p:cNvPr id="18435" name="Picture 2" descr="D:\FotosPilar\20151124_13155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916113"/>
            <a:ext cx="8043863" cy="45243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Título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28012" cy="1143000"/>
          </a:xfrm>
        </p:spPr>
        <p:txBody>
          <a:bodyPr>
            <a:normAutofit fontScale="90000"/>
          </a:bodyPr>
          <a:lstStyle/>
          <a:p>
            <a:pPr eaLnBrk="1"/>
            <a:r>
              <a:rPr lang="es-ES" sz="2800" dirty="0" smtClean="0">
                <a:latin typeface="Calibri" charset="0"/>
              </a:rPr>
              <a:t>Una de las sorpresas más gratas del viaje: cena en casa de Bruno </a:t>
            </a:r>
            <a:r>
              <a:rPr lang="es-ES" sz="2800" dirty="0" err="1" smtClean="0">
                <a:latin typeface="Calibri" charset="0"/>
              </a:rPr>
              <a:t>Issorel</a:t>
            </a:r>
            <a:r>
              <a:rPr lang="es-ES" sz="2800" dirty="0" smtClean="0">
                <a:latin typeface="Calibri" charset="0"/>
              </a:rPr>
              <a:t>, profesor de español y nuestro traductor durante la visita</a:t>
            </a:r>
            <a:r>
              <a:rPr lang="es-ES" dirty="0" smtClean="0">
                <a:latin typeface="Calibri" charset="0"/>
              </a:rPr>
              <a:t/>
            </a:r>
            <a:br>
              <a:rPr lang="es-ES" dirty="0" smtClean="0">
                <a:latin typeface="Calibri" charset="0"/>
              </a:rPr>
            </a:br>
            <a:endParaRPr lang="es-ES" dirty="0" smtClean="0"/>
          </a:p>
        </p:txBody>
      </p:sp>
      <p:pic>
        <p:nvPicPr>
          <p:cNvPr id="19459" name="Picture 2" descr="D:\FotosPilar\20151126_21240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1691322"/>
            <a:ext cx="8046720" cy="4526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Título"/>
          <p:cNvSpPr>
            <a:spLocks noGrp="1"/>
          </p:cNvSpPr>
          <p:nvPr>
            <p:ph type="title"/>
          </p:nvPr>
        </p:nvSpPr>
        <p:spPr>
          <a:xfrm>
            <a:off x="468313" y="1557338"/>
            <a:ext cx="8228012" cy="1143000"/>
          </a:xfrm>
        </p:spPr>
        <p:txBody>
          <a:bodyPr>
            <a:normAutofit fontScale="90000"/>
          </a:bodyPr>
          <a:lstStyle/>
          <a:p>
            <a:pPr eaLnBrk="1"/>
            <a:r>
              <a:rPr lang="es-ES" dirty="0" smtClean="0">
                <a:latin typeface="Calibri" charset="0"/>
              </a:rPr>
              <a:t>Merece la pena destacar…</a:t>
            </a:r>
            <a:br>
              <a:rPr lang="es-ES" dirty="0" smtClean="0">
                <a:latin typeface="Calibri" charset="0"/>
              </a:rPr>
            </a:br>
            <a:r>
              <a:rPr lang="es-ES" sz="800" dirty="0" smtClean="0">
                <a:latin typeface="Calibri" charset="0"/>
              </a:rPr>
              <a:t/>
            </a:r>
            <a:br>
              <a:rPr lang="es-ES" sz="800" dirty="0" smtClean="0">
                <a:latin typeface="Calibri" charset="0"/>
              </a:rPr>
            </a:br>
            <a:r>
              <a:rPr lang="es-ES" sz="2000" u="sng" dirty="0" smtClean="0"/>
              <a:t>La oportunidad de asistir a clase (</a:t>
            </a:r>
            <a:r>
              <a:rPr lang="es-ES" sz="2000" i="1" u="sng" dirty="0" err="1" smtClean="0"/>
              <a:t>job</a:t>
            </a:r>
            <a:r>
              <a:rPr lang="es-ES" sz="2000" i="1" u="sng" dirty="0" smtClean="0"/>
              <a:t> </a:t>
            </a:r>
            <a:r>
              <a:rPr lang="es-ES" sz="2000" i="1" u="sng" dirty="0" err="1" smtClean="0"/>
              <a:t>shadowing</a:t>
            </a:r>
            <a:r>
              <a:rPr lang="es-ES" sz="2000" u="sng" dirty="0" smtClean="0"/>
              <a:t>)</a:t>
            </a:r>
            <a:r>
              <a:rPr lang="es-ES" sz="2000" dirty="0" smtClean="0"/>
              <a:t>: las colegas del ciclo de cocina me permitieron estar en el aula, observando y participando (incluso con las manos en la masa!!!) en una de sus clases prácticas con alumnas y alumnos.</a:t>
            </a:r>
            <a:br>
              <a:rPr lang="es-ES" sz="2000" dirty="0" smtClean="0"/>
            </a:br>
            <a:r>
              <a:rPr lang="es-ES" dirty="0" smtClean="0">
                <a:latin typeface="Calibri" charset="0"/>
              </a:rPr>
              <a:t/>
            </a:r>
            <a:br>
              <a:rPr lang="es-ES" dirty="0" smtClean="0">
                <a:latin typeface="Calibri" charset="0"/>
              </a:rPr>
            </a:br>
            <a:endParaRPr lang="es-ES" dirty="0" smtClean="0"/>
          </a:p>
        </p:txBody>
      </p:sp>
      <p:pic>
        <p:nvPicPr>
          <p:cNvPr id="20483" name="Picture 2" descr="D:\FotosPilar\20151123_13591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2708275"/>
            <a:ext cx="7118350" cy="40052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s-ES" smtClean="0"/>
              <a:t>En el taller de fontanería…</a:t>
            </a:r>
          </a:p>
        </p:txBody>
      </p:sp>
      <p:pic>
        <p:nvPicPr>
          <p:cNvPr id="21507" name="Picture 2" descr="D:\FotosPilar\20151123_1431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1691322"/>
            <a:ext cx="8046720" cy="4526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s-ES" dirty="0" smtClean="0"/>
              <a:t>En el taller </a:t>
            </a:r>
            <a:r>
              <a:rPr lang="es-ES" dirty="0" smtClean="0"/>
              <a:t>de puericultura.</a:t>
            </a:r>
            <a:endParaRPr lang="es-ES" dirty="0" smtClean="0"/>
          </a:p>
        </p:txBody>
      </p:sp>
      <p:pic>
        <p:nvPicPr>
          <p:cNvPr id="22531" name="Picture 2" descr="D:\FotosPilar\20151123_14021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1691322"/>
            <a:ext cx="8046720" cy="4526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Título"/>
          <p:cNvSpPr>
            <a:spLocks noGrp="1"/>
          </p:cNvSpPr>
          <p:nvPr>
            <p:ph type="ctrTitle"/>
          </p:nvPr>
        </p:nvSpPr>
        <p:spPr>
          <a:xfrm>
            <a:off x="684213" y="260350"/>
            <a:ext cx="7772400" cy="1470025"/>
          </a:xfrm>
        </p:spPr>
        <p:txBody>
          <a:bodyPr/>
          <a:lstStyle/>
          <a:p>
            <a:pPr eaLnBrk="1"/>
            <a:r>
              <a:rPr lang="es-ES" cap="none" dirty="0" smtClean="0"/>
              <a:t>Merece la pena destacar…</a:t>
            </a:r>
            <a:endParaRPr lang="es-ES" cap="none" dirty="0" smtClean="0"/>
          </a:p>
        </p:txBody>
      </p:sp>
      <p:sp>
        <p:nvSpPr>
          <p:cNvPr id="23555" name="2 Subtítulo"/>
          <p:cNvSpPr>
            <a:spLocks noGrp="1"/>
          </p:cNvSpPr>
          <p:nvPr>
            <p:ph type="subTitle" idx="1"/>
          </p:nvPr>
        </p:nvSpPr>
        <p:spPr>
          <a:xfrm>
            <a:off x="827088" y="1989138"/>
            <a:ext cx="7273925" cy="3600450"/>
          </a:xfrm>
        </p:spPr>
        <p:txBody>
          <a:bodyPr/>
          <a:lstStyle/>
          <a:p>
            <a:pPr eaLnBrk="1"/>
            <a:r>
              <a:rPr lang="es-ES" dirty="0" smtClean="0"/>
              <a:t>La posibilidad de </a:t>
            </a:r>
            <a:r>
              <a:rPr lang="es-ES" u="sng" dirty="0" smtClean="0"/>
              <a:t>intercambio de alumnos</a:t>
            </a:r>
            <a:r>
              <a:rPr lang="es-ES" dirty="0" smtClean="0"/>
              <a:t> para que realicen el módulo de Formación en Centro de Trabajo (prácticas) en Centros sanitarios de Francia y, a su vez, que alumnos franceses puedan realizar sus prácticas aquí.</a:t>
            </a:r>
          </a:p>
          <a:p>
            <a:pPr eaLnBrk="1"/>
            <a:endParaRPr lang="es-E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Título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28012" cy="1143000"/>
          </a:xfrm>
        </p:spPr>
        <p:txBody>
          <a:bodyPr>
            <a:normAutofit fontScale="90000"/>
          </a:bodyPr>
          <a:lstStyle/>
          <a:p>
            <a:pPr eaLnBrk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mtClean="0">
                <a:latin typeface="Calibri" charset="0"/>
              </a:rPr>
              <a:t>Merece la pena destacar…</a:t>
            </a:r>
            <a:br>
              <a:rPr lang="es-ES" smtClean="0">
                <a:latin typeface="Calibri" charset="0"/>
              </a:rPr>
            </a:br>
            <a:r>
              <a:rPr lang="es-ES" sz="800" smtClean="0">
                <a:latin typeface="Calibri" charset="0"/>
              </a:rPr>
              <a:t/>
            </a:r>
            <a:br>
              <a:rPr lang="es-ES" sz="800" smtClean="0">
                <a:latin typeface="Calibri" charset="0"/>
              </a:rPr>
            </a:br>
            <a:r>
              <a:rPr lang="es-ES" sz="3200" u="sng" smtClean="0">
                <a:latin typeface="Calibri" charset="0"/>
              </a:rPr>
              <a:t>Disfrutar de la gastronomía francesa</a:t>
            </a:r>
            <a:r>
              <a:rPr lang="es-ES" u="sng" smtClean="0">
                <a:latin typeface="Calibri" charset="0"/>
              </a:rPr>
              <a:t/>
            </a:r>
            <a:br>
              <a:rPr lang="es-ES" u="sng" smtClean="0">
                <a:latin typeface="Calibri" charset="0"/>
              </a:rPr>
            </a:br>
            <a:endParaRPr lang="es-ES" smtClean="0"/>
          </a:p>
        </p:txBody>
      </p:sp>
      <p:pic>
        <p:nvPicPr>
          <p:cNvPr id="24579" name="Picture 2" descr="D:\FotosPilar\20151125_19355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844675"/>
            <a:ext cx="8043863" cy="45243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 descr="D:\FotosPilar\20151127_1635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1125538"/>
            <a:ext cx="3887787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9" descr="D:\Digne-les-Bains Nov 2015\PB2500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981075"/>
            <a:ext cx="375285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1"/>
          <p:cNvSpPr>
            <a:spLocks noChangeArrowheads="1"/>
          </p:cNvSpPr>
          <p:nvPr/>
        </p:nvSpPr>
        <p:spPr bwMode="auto">
          <a:xfrm>
            <a:off x="468313" y="112713"/>
            <a:ext cx="8229600" cy="206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4400" dirty="0">
                <a:solidFill>
                  <a:srgbClr val="000000"/>
                </a:solidFill>
                <a:latin typeface="Calibri" charset="0"/>
              </a:rPr>
              <a:t>              </a:t>
            </a:r>
            <a:r>
              <a:rPr lang="es-ES" sz="3600" b="1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Merece </a:t>
            </a:r>
            <a:r>
              <a:rPr lang="es-ES" sz="36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la pena destacar…</a:t>
            </a: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s-ES" sz="1100" dirty="0">
              <a:solidFill>
                <a:srgbClr val="000000"/>
              </a:solidFill>
              <a:latin typeface="Calibri" charset="0"/>
            </a:endParaRP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34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+mj-ea"/>
                <a:cs typeface="+mj-cs"/>
              </a:rPr>
              <a:t>La oportunidad de hacer turismo.</a:t>
            </a:r>
          </a:p>
        </p:txBody>
      </p:sp>
      <p:sp>
        <p:nvSpPr>
          <p:cNvPr id="25605" name="Rectangle 2"/>
          <p:cNvSpPr>
            <a:spLocks noChangeArrowheads="1"/>
          </p:cNvSpPr>
          <p:nvPr/>
        </p:nvSpPr>
        <p:spPr bwMode="auto"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5606" name="Rectangle 3"/>
          <p:cNvSpPr>
            <a:spLocks noChangeArrowheads="1"/>
          </p:cNvSpPr>
          <p:nvPr/>
        </p:nvSpPr>
        <p:spPr bwMode="auto"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pic>
        <p:nvPicPr>
          <p:cNvPr id="2560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613" y="3509963"/>
            <a:ext cx="5903912" cy="332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570038"/>
            <a:ext cx="2690812" cy="185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ChangeArrowheads="1"/>
          </p:cNvSpPr>
          <p:nvPr/>
        </p:nvSpPr>
        <p:spPr bwMode="auto">
          <a:xfrm>
            <a:off x="684213" y="333375"/>
            <a:ext cx="7772400" cy="146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s-ES" sz="37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+mj-ea"/>
                <a:cs typeface="+mj-cs"/>
              </a:rPr>
              <a:t>La compañera del Departamento de Sanitaria, Carmen Sánchez Hueso me ofrece la oportunidad de participar en un Proyecto europeo ERASMUS+</a:t>
            </a:r>
          </a:p>
        </p:txBody>
      </p:sp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912813" y="3141663"/>
            <a:ext cx="7556500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s-ES" sz="32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+mj-ea"/>
                <a:cs typeface="+mj-cs"/>
              </a:rPr>
              <a:t>¿viajar a otra país y entrar en contacto con un sistema educativo diferente; conocer otros profesores, su práctica docente, sus experiencias, su alumnado…; practicar mi olvidado inglés; visitar Francia, hacer turismo, comer…? Quién puede negarse!!!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Título"/>
          <p:cNvSpPr>
            <a:spLocks noGrp="1"/>
          </p:cNvSpPr>
          <p:nvPr>
            <p:ph type="title"/>
          </p:nvPr>
        </p:nvSpPr>
        <p:spPr>
          <a:xfrm>
            <a:off x="468313" y="692150"/>
            <a:ext cx="8228012" cy="1143000"/>
          </a:xfrm>
        </p:spPr>
        <p:txBody>
          <a:bodyPr>
            <a:normAutofit fontScale="90000"/>
          </a:bodyPr>
          <a:lstStyle/>
          <a:p>
            <a:pPr eaLnBrk="1"/>
            <a:r>
              <a:rPr lang="es-ES" dirty="0" smtClean="0">
                <a:latin typeface="Calibri" charset="0"/>
              </a:rPr>
              <a:t>Y al final llegó el final: comida de despedida.</a:t>
            </a:r>
            <a:br>
              <a:rPr lang="es-ES" dirty="0" smtClean="0">
                <a:latin typeface="Calibri" charset="0"/>
              </a:rPr>
            </a:br>
            <a:endParaRPr lang="es-ES" dirty="0" smtClean="0"/>
          </a:p>
        </p:txBody>
      </p:sp>
      <p:pic>
        <p:nvPicPr>
          <p:cNvPr id="26627" name="Picture 2" descr="D:\Digne-les-Bains Nov 2015\PB26004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0563" y="1628775"/>
            <a:ext cx="7418387" cy="5127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ChangeArrowheads="1"/>
          </p:cNvSpPr>
          <p:nvPr/>
        </p:nvSpPr>
        <p:spPr bwMode="auto">
          <a:xfrm>
            <a:off x="684213" y="1412875"/>
            <a:ext cx="7772400" cy="228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s-ES" sz="72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+mj-ea"/>
                <a:cs typeface="+mj-cs"/>
              </a:rPr>
              <a:t>Definitivamente…</a:t>
            </a: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1619250" y="3213100"/>
            <a:ext cx="640080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s-ES" sz="5400" dirty="0"/>
              <a:t>ha merecido la pena.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457200" y="274638"/>
            <a:ext cx="8229600" cy="596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37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+mj-ea"/>
                <a:cs typeface="+mj-cs"/>
              </a:rPr>
              <a:t>Hay que prepararse, y sería un gesto hacia nuestros anfitriones hablar en su idioma, aunque yo no hablo francés. Investigo un poco y me descargo una </a:t>
            </a:r>
            <a:r>
              <a:rPr lang="es-ES" sz="3700" b="1" dirty="0" err="1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+mj-ea"/>
                <a:cs typeface="+mj-cs"/>
              </a:rPr>
              <a:t>app</a:t>
            </a:r>
            <a:r>
              <a:rPr lang="es-ES" sz="37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+mj-ea"/>
                <a:cs typeface="+mj-cs"/>
              </a:rPr>
              <a:t> para decir al menos </a:t>
            </a:r>
            <a:r>
              <a:rPr lang="es-ES" sz="3700" b="1" i="1" dirty="0" err="1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+mj-ea"/>
                <a:cs typeface="+mj-cs"/>
              </a:rPr>
              <a:t>Bonjour</a:t>
            </a:r>
            <a:endParaRPr lang="es-ES" sz="3700" b="1" i="1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Calibri" charset="0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61048"/>
            <a:ext cx="2517775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ChangeArrowheads="1"/>
          </p:cNvSpPr>
          <p:nvPr/>
        </p:nvSpPr>
        <p:spPr bwMode="auto">
          <a:xfrm>
            <a:off x="498618" y="476672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37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+mj-ea"/>
                <a:cs typeface="+mj-cs"/>
              </a:rPr>
              <a:t>También preparamos algunos presentes para nuestros anfitriones. Entre otras cosas y dadas las fechas, cómo no, una caja de mantecados ¡¡¡de 3 kg!!!</a:t>
            </a:r>
          </a:p>
        </p:txBody>
      </p:sp>
      <p:pic>
        <p:nvPicPr>
          <p:cNvPr id="2053" name="Picture 5" descr="C:\Users\usuario\Desktop\mantecad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068960"/>
            <a:ext cx="6859698" cy="372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ChangeArrowheads="1"/>
          </p:cNvSpPr>
          <p:nvPr/>
        </p:nvSpPr>
        <p:spPr bwMode="auto">
          <a:xfrm>
            <a:off x="457200" y="274638"/>
            <a:ext cx="8229600" cy="210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37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+mj-ea"/>
                <a:cs typeface="+mj-cs"/>
              </a:rPr>
              <a:t>Ha llegado el día: preparados para embarcar en el aeropuerto</a:t>
            </a:r>
          </a:p>
        </p:txBody>
      </p:sp>
      <p:pic>
        <p:nvPicPr>
          <p:cNvPr id="10243" name="Picture 3" descr="D:\ERASMUS +\Modelos y documentos_Dignes_Francia\Despues de la movilidad\20151122_1501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" y="1689100"/>
            <a:ext cx="5975350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ChangeArrowheads="1"/>
          </p:cNvSpPr>
          <p:nvPr/>
        </p:nvSpPr>
        <p:spPr bwMode="auto">
          <a:xfrm>
            <a:off x="457200" y="274638"/>
            <a:ext cx="8229600" cy="143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4400">
                <a:solidFill>
                  <a:srgbClr val="000000"/>
                </a:solidFill>
                <a:latin typeface="Calibri" charset="0"/>
              </a:rPr>
              <a:t>Camino de Dignes les bains…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04338" y="-3411538"/>
            <a:ext cx="22969538" cy="129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252413" y="115888"/>
            <a:ext cx="822960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2600" dirty="0">
                <a:solidFill>
                  <a:srgbClr val="000000"/>
                </a:solidFill>
              </a:rPr>
              <a:t>Ya vamos camino de Dignes les </a:t>
            </a:r>
            <a:r>
              <a:rPr lang="es-ES" sz="2600" dirty="0" err="1">
                <a:solidFill>
                  <a:srgbClr val="000000"/>
                </a:solidFill>
              </a:rPr>
              <a:t>bains</a:t>
            </a:r>
            <a:r>
              <a:rPr lang="es-ES" sz="2600" dirty="0">
                <a:solidFill>
                  <a:srgbClr val="000000"/>
                </a:solidFill>
              </a:rPr>
              <a:t> desde Marsella en nuestro coche de alquiler.</a:t>
            </a: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2600" dirty="0">
                <a:solidFill>
                  <a:srgbClr val="000000"/>
                </a:solidFill>
              </a:rPr>
              <a:t>El paisaje es precioso a medida que nos acercamos a nuestro destino cerca de los Alpes, aunque</a:t>
            </a: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2600" dirty="0">
                <a:solidFill>
                  <a:srgbClr val="000000"/>
                </a:solidFill>
              </a:rPr>
              <a:t>la temperatura va cayendo.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457200" y="273050"/>
            <a:ext cx="8074025" cy="130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37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+mj-ea"/>
                <a:cs typeface="+mj-cs"/>
              </a:rPr>
              <a:t>Bienvenida y reunión de trabajo</a:t>
            </a:r>
          </a:p>
        </p:txBody>
      </p:sp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250825" y="1341438"/>
            <a:ext cx="4114800" cy="539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s-ES" sz="24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+mj-ea"/>
                <a:cs typeface="+mj-cs"/>
              </a:rPr>
              <a:t>Tras dejar nuestras cosas en el apartamento que hemos alquilado nos dirigimos al instituto </a:t>
            </a:r>
            <a:r>
              <a:rPr lang="es-ES" sz="2400" b="1" dirty="0" err="1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+mj-ea"/>
                <a:cs typeface="+mj-cs"/>
              </a:rPr>
              <a:t>Beau</a:t>
            </a:r>
            <a:r>
              <a:rPr lang="es-ES" sz="24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+mj-ea"/>
                <a:cs typeface="+mj-cs"/>
              </a:rPr>
              <a:t> de Rochas ¿Cómo será la acogida? Con esta pregunta en la cabeza y algo de nervios, llegamos a nuestro destino.</a:t>
            </a: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s-ES" sz="24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+mj-ea"/>
                <a:cs typeface="+mj-cs"/>
              </a:rPr>
              <a:t>Nos reciben muy bien: las compañeras del ciclo de Enfermería son nuestras anfitrionas y </a:t>
            </a:r>
            <a:r>
              <a:rPr lang="es-ES" sz="24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+mj-ea"/>
                <a:cs typeface="+mj-cs"/>
              </a:rPr>
              <a:t>guías</a:t>
            </a:r>
            <a:r>
              <a:rPr lang="es-ES" sz="24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+mj-ea"/>
                <a:cs typeface="+mj-cs"/>
              </a:rPr>
              <a:t>: </a:t>
            </a:r>
            <a:r>
              <a:rPr lang="es-ES" sz="2400" b="1" dirty="0" err="1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+mj-ea"/>
                <a:cs typeface="+mj-cs"/>
              </a:rPr>
              <a:t>Brigitte</a:t>
            </a:r>
            <a:r>
              <a:rPr lang="es-ES" sz="24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+mj-ea"/>
                <a:cs typeface="+mj-cs"/>
              </a:rPr>
              <a:t> </a:t>
            </a:r>
            <a:r>
              <a:rPr lang="es-ES" sz="24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+mj-ea"/>
                <a:cs typeface="+mj-cs"/>
              </a:rPr>
              <a:t>Michel y </a:t>
            </a:r>
            <a:r>
              <a:rPr lang="es-ES" sz="2400" b="1" dirty="0" err="1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+mj-ea"/>
                <a:cs typeface="+mj-cs"/>
              </a:rPr>
              <a:t>Edwige</a:t>
            </a:r>
            <a:r>
              <a:rPr lang="es-ES" sz="24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+mj-ea"/>
                <a:cs typeface="+mj-cs"/>
              </a:rPr>
              <a:t> </a:t>
            </a:r>
            <a:r>
              <a:rPr lang="es-ES" sz="2400" b="1" dirty="0" err="1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+mj-ea"/>
                <a:cs typeface="+mj-cs"/>
              </a:rPr>
              <a:t>Esmiol</a:t>
            </a:r>
            <a:r>
              <a:rPr lang="es-ES" sz="24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+mj-ea"/>
                <a:cs typeface="+mj-cs"/>
              </a:rPr>
              <a:t>.</a:t>
            </a:r>
            <a:endParaRPr lang="es-ES" sz="2400" b="1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Calibri" charset="0"/>
              <a:ea typeface="+mj-ea"/>
              <a:cs typeface="+mj-cs"/>
            </a:endParaRPr>
          </a:p>
        </p:txBody>
      </p:sp>
      <p:pic>
        <p:nvPicPr>
          <p:cNvPr id="13316" name="Picture 5" descr="D:\ERASMUS +\Modelos y documentos_Dignes_Francia\Despues de la movilidad\20151123_1351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138" y="1341438"/>
            <a:ext cx="4741862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ChangeArrowheads="1"/>
          </p:cNvSpPr>
          <p:nvPr/>
        </p:nvSpPr>
        <p:spPr bwMode="auto">
          <a:xfrm>
            <a:off x="463550" y="116632"/>
            <a:ext cx="8229600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37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+mj-ea"/>
                <a:cs typeface="+mj-cs"/>
              </a:rPr>
              <a:t>Bienvenida y reunión de trabajo</a:t>
            </a:r>
          </a:p>
        </p:txBody>
      </p:sp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463550" y="967532"/>
            <a:ext cx="8229600" cy="675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20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+mj-ea"/>
                <a:cs typeface="+mj-cs"/>
              </a:rPr>
              <a:t>Nos recibe la «plana mayor» del centro: director, jefe de estudios, etc. y en un salón de reuniones nos presentamos, exponemos el objeto de nuestra visita y hablamos de manera organizada y distendida: los temas van surgiendo espontáneamente, vamos saltando de uno a otro y la charla transcurre de manera tranquila y fluida; todos nos hacen sentir muy a gusto.</a:t>
            </a: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20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+mj-ea"/>
                <a:cs typeface="+mj-cs"/>
              </a:rPr>
              <a:t>¿El idioma? No es problema, tenemos un traductor español-francés.</a:t>
            </a:r>
          </a:p>
        </p:txBody>
      </p:sp>
      <p:pic>
        <p:nvPicPr>
          <p:cNvPr id="14340" name="Picture 4" descr="D:\ERASMUS +\Modelos y documentos_Dignes_Francia\Despues de la movilidad\20151123_1113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8" y="2997200"/>
            <a:ext cx="686435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Título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8012" cy="504825"/>
          </a:xfrm>
        </p:spPr>
        <p:txBody>
          <a:bodyPr>
            <a:normAutofit fontScale="90000"/>
          </a:bodyPr>
          <a:lstStyle/>
          <a:p>
            <a:pPr eaLnBrk="1"/>
            <a:r>
              <a:rPr lang="es-ES" dirty="0" smtClean="0">
                <a:latin typeface="Calibri" charset="0"/>
              </a:rPr>
              <a:t>Bienvenida y reunión de trabajo</a:t>
            </a:r>
            <a:br>
              <a:rPr lang="es-ES" dirty="0" smtClean="0">
                <a:latin typeface="Calibri" charset="0"/>
              </a:rPr>
            </a:br>
            <a:endParaRPr lang="es-ES" dirty="0" smtClean="0"/>
          </a:p>
        </p:txBody>
      </p:sp>
      <p:pic>
        <p:nvPicPr>
          <p:cNvPr id="15363" name="Picture 4" descr="D:\ERASMUS +\Modelos y documentos_Dignes_Francia\Despues de la movilidad\20151123_1118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8520" y="1196752"/>
            <a:ext cx="5703287" cy="3207445"/>
          </a:xfrm>
        </p:spPr>
      </p:pic>
      <p:pic>
        <p:nvPicPr>
          <p:cNvPr id="15364" name="Picture 3" descr="D:\ERASMUS +\Modelos y documentos_Dignes_Francia\Despues de la movilidad\20151123_1118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492896"/>
            <a:ext cx="5406752" cy="33375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10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10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Vértice">
  <a:themeElements>
    <a:clrScheme name="Vértice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Vértice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Vért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642</Words>
  <Application>Microsoft Office PowerPoint</Application>
  <PresentationFormat>Presentación en pantalla (4:3)</PresentationFormat>
  <Paragraphs>52</Paragraphs>
  <Slides>21</Slides>
  <Notes>12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21</vt:i4>
      </vt:variant>
    </vt:vector>
  </HeadingPairs>
  <TitlesOfParts>
    <vt:vector size="23" baseType="lpstr">
      <vt:lpstr>1_Tema de Office</vt:lpstr>
      <vt:lpstr>Vértice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Bienvenida y reunión de trabajo </vt:lpstr>
      <vt:lpstr>Presentación de PowerPoint</vt:lpstr>
      <vt:lpstr>Presentación de PowerPoint</vt:lpstr>
      <vt:lpstr>En una entrevista con Saba, profesora de inglés </vt:lpstr>
      <vt:lpstr>Una de las sorpresas más gratas del viaje: cena en casa de Bruno Issorel, profesor de español y nuestro traductor durante la visita </vt:lpstr>
      <vt:lpstr>Merece la pena destacar…  La oportunidad de asistir a clase (job shadowing): las colegas del ciclo de cocina me permitieron estar en el aula, observando y participando (incluso con las manos en la masa!!!) en una de sus clases prácticas con alumnas y alumnos.  </vt:lpstr>
      <vt:lpstr>En el taller de fontanería…</vt:lpstr>
      <vt:lpstr>En el taller de puericultura.</vt:lpstr>
      <vt:lpstr>Merece la pena destacar…</vt:lpstr>
      <vt:lpstr>Merece la pena destacar…  Disfrutar de la gastronomía francesa </vt:lpstr>
      <vt:lpstr>Presentación de PowerPoint</vt:lpstr>
      <vt:lpstr>Y al final llegó el final: comida de despedida. 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23</cp:revision>
  <cp:lastPrinted>1601-01-01T00:00:00Z</cp:lastPrinted>
  <dcterms:created xsi:type="dcterms:W3CDTF">1601-01-01T00:00:00Z</dcterms:created>
  <dcterms:modified xsi:type="dcterms:W3CDTF">2016-05-29T17:25:56Z</dcterms:modified>
</cp:coreProperties>
</file>